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3" r:id="rId3"/>
    <p:sldId id="361" r:id="rId4"/>
    <p:sldId id="368" r:id="rId5"/>
    <p:sldId id="367" r:id="rId6"/>
    <p:sldId id="366" r:id="rId7"/>
    <p:sldId id="365" r:id="rId8"/>
    <p:sldId id="359" r:id="rId9"/>
    <p:sldId id="320" r:id="rId10"/>
    <p:sldId id="321" r:id="rId11"/>
    <p:sldId id="322" r:id="rId12"/>
    <p:sldId id="323" r:id="rId13"/>
    <p:sldId id="325" r:id="rId14"/>
    <p:sldId id="326" r:id="rId15"/>
    <p:sldId id="334" r:id="rId16"/>
    <p:sldId id="377" r:id="rId17"/>
    <p:sldId id="378" r:id="rId18"/>
    <p:sldId id="370" r:id="rId19"/>
    <p:sldId id="371" r:id="rId20"/>
    <p:sldId id="374" r:id="rId21"/>
    <p:sldId id="373" r:id="rId22"/>
    <p:sldId id="372" r:id="rId23"/>
    <p:sldId id="379" r:id="rId24"/>
  </p:sldIdLst>
  <p:sldSz cx="9144000" cy="5143500" type="screen16x9"/>
  <p:notesSz cx="6858000" cy="9144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7C00"/>
    <a:srgbClr val="F58320"/>
    <a:srgbClr val="AF1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0"/>
    <p:restoredTop sz="86392"/>
  </p:normalViewPr>
  <p:slideViewPr>
    <p:cSldViewPr snapToGrid="0" snapToObjects="1">
      <p:cViewPr>
        <p:scale>
          <a:sx n="125" d="100"/>
          <a:sy n="125" d="100"/>
        </p:scale>
        <p:origin x="-48" y="888"/>
      </p:cViewPr>
      <p:guideLst>
        <p:guide orient="horz" pos="1624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2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AA457-DBC8-7149-B53A-82D0B3484E0C}" type="datetimeFigureOut">
              <a:rPr lang="en-US" smtClean="0"/>
              <a:pPr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7DEA7-7B68-1746-997F-802498B6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10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28D4-D9EB-7545-9ED1-8E7C605A9CE9}" type="datetimeFigureOut">
              <a:rPr lang="en-US" smtClean="0"/>
              <a:pPr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FF31-28E3-664B-8811-867FAFB1FD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9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ED99B0-9538-4AA1-98EA-85DB0555789A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7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83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4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5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7ABD5-6808-944F-81E4-1ED84BDCB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4" y="908469"/>
            <a:ext cx="6395357" cy="1102519"/>
          </a:xfrm>
        </p:spPr>
        <p:txBody>
          <a:bodyPr wrap="square"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4" y="2225300"/>
            <a:ext cx="6395358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dirty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defRPr/>
            </a:lvl1pPr>
            <a:lvl2pPr marL="342900" indent="-171450">
              <a:defRPr/>
            </a:lvl2pPr>
            <a:lvl3pPr marL="514350" indent="-171450">
              <a:defRPr/>
            </a:lvl3pPr>
            <a:lvl4pPr marL="685800" indent="-171450">
              <a:defRPr/>
            </a:lvl4pPr>
            <a:lvl5pPr marL="857250" indent="-171450">
              <a:defRPr/>
            </a:lvl5pPr>
          </a:lstStyle>
          <a:p>
            <a:pPr lvl="0"/>
            <a:r>
              <a:rPr lang="en-US" sz="2100" dirty="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dirty="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dirty="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dirty="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dirty="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341" y="960121"/>
            <a:ext cx="3920336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800"/>
            </a:lvl2pPr>
            <a:lvl3pPr marL="514350" indent="-171450">
              <a:defRPr sz="1800"/>
            </a:lvl3pPr>
            <a:lvl4pPr marL="685800" indent="-171450">
              <a:defRPr sz="1800"/>
            </a:lvl4pPr>
            <a:lvl5pPr marL="857250" indent="-171450"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11901" y="960121"/>
            <a:ext cx="4073441" cy="3634502"/>
          </a:xfrm>
        </p:spPr>
        <p:txBody>
          <a:bodyPr/>
          <a:lstStyle>
            <a:lvl1pPr marL="171450" indent="-171450">
              <a:defRPr sz="2100"/>
            </a:lvl1pPr>
            <a:lvl2pPr marL="342900" indent="-171450">
              <a:defRPr sz="1500"/>
            </a:lvl2pPr>
            <a:lvl3pPr marL="514350" indent="-171450">
              <a:defRPr sz="1500"/>
            </a:lvl3pPr>
            <a:lvl4pPr marL="685800" indent="-171450">
              <a:defRPr sz="1500"/>
            </a:lvl4pPr>
            <a:lvl5pPr marL="857250" indent="-171450"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52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2" y="960120"/>
            <a:ext cx="3934479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41" y="1551216"/>
            <a:ext cx="3934481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60120"/>
            <a:ext cx="40133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2" y="1551216"/>
            <a:ext cx="4013340" cy="304340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1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1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031507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4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7/30/12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C8F84-5B91-E04F-BBE9-64ED67946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343" y="118244"/>
            <a:ext cx="8113999" cy="75261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3000" b="1" i="0" smtClean="0">
                <a:solidFill>
                  <a:srgbClr val="2C2D2C"/>
                </a:solidFill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343" y="960120"/>
            <a:ext cx="8113999" cy="365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100" smtClean="0">
                <a:solidFill>
                  <a:srgbClr val="262626"/>
                </a:solidFill>
              </a:rPr>
              <a:t>Click to edit Master text styles</a:t>
            </a:r>
          </a:p>
          <a:p>
            <a:pPr lvl="1"/>
            <a:r>
              <a:rPr lang="en-US" sz="2100" smtClean="0">
                <a:solidFill>
                  <a:srgbClr val="262626"/>
                </a:solidFill>
              </a:rPr>
              <a:t>Second level</a:t>
            </a:r>
          </a:p>
          <a:p>
            <a:pPr lvl="2"/>
            <a:r>
              <a:rPr lang="en-US" sz="2100" smtClean="0">
                <a:solidFill>
                  <a:srgbClr val="262626"/>
                </a:solidFill>
              </a:rPr>
              <a:t>Third level</a:t>
            </a:r>
          </a:p>
          <a:p>
            <a:pPr lvl="3"/>
            <a:r>
              <a:rPr lang="en-US" sz="2100" smtClean="0">
                <a:solidFill>
                  <a:srgbClr val="262626"/>
                </a:solidFill>
              </a:rPr>
              <a:t>Fourth level</a:t>
            </a:r>
          </a:p>
          <a:p>
            <a:pPr lvl="4"/>
            <a:r>
              <a:rPr lang="en-US" sz="2100" smtClean="0">
                <a:solidFill>
                  <a:srgbClr val="262626"/>
                </a:solidFill>
              </a:rPr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9286" y="4788640"/>
            <a:ext cx="7710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none" normalizeH="0">
                <a:solidFill>
                  <a:schemeClr val="bg1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7/30/12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195" y="4788640"/>
            <a:ext cx="43361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effectLst>
                  <a:outerShdw blurRad="63500" dist="12700" dir="2700000" algn="tl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342" y="4788640"/>
            <a:ext cx="5990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effectLst>
                  <a:outerShdw blurRad="63500" dist="12700" dir="2700000" algn="tl" rotWithShape="0">
                    <a:schemeClr val="bg1">
                      <a:alpha val="25000"/>
                    </a:schemeClr>
                  </a:outerShdw>
                </a:effectLst>
              </a:defRPr>
            </a:lvl1pPr>
          </a:lstStyle>
          <a:p>
            <a:fld id="{3EBC8F84-5B91-E04F-BBE9-64ED67946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baseline="0">
          <a:solidFill>
            <a:schemeClr val="tx1">
              <a:lumMod val="85000"/>
              <a:lumOff val="15000"/>
            </a:schemeClr>
          </a:solidFill>
          <a:effectLst>
            <a:outerShdw blurRad="82550" dir="2700000" algn="tl">
              <a:schemeClr val="tx1">
                <a:lumMod val="85000"/>
                <a:lumOff val="15000"/>
                <a:alpha val="26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342900" rtl="0" eaLnBrk="1" latinLnBrk="0" hangingPunct="1">
        <a:spcBef>
          <a:spcPct val="20000"/>
        </a:spcBef>
        <a:buSzPct val="90000"/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3" Type="http://schemas.openxmlformats.org/officeDocument/2006/relationships/image" Target="../media/image23.emf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9.emf"/><Relationship Id="rId10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nkgo-project.github.io/gp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hyperlink" Target="https://xsdk.inf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ginkgo-project/ginkgo" TargetMode="External"/><Relationship Id="rId4" Type="http://schemas.openxmlformats.org/officeDocument/2006/relationships/hyperlink" Target="https://ginkgo-project.github.io/gpe/" TargetMode="External"/><Relationship Id="rId5" Type="http://schemas.openxmlformats.org/officeDocument/2006/relationships/hyperlink" Target="https://ginkgo-project.github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394" y="1219806"/>
            <a:ext cx="6393692" cy="11025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Ginkgo Sparse Linear Algebra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Package</a:t>
            </a:r>
            <a:endParaRPr lang="en-US" sz="24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395" y="212689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ICL </a:t>
            </a:r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Booth Talk</a:t>
            </a:r>
          </a:p>
          <a:p>
            <a:r>
              <a:rPr lang="en-US" sz="1050" dirty="0" smtClean="0">
                <a:latin typeface="Calibri" charset="0"/>
                <a:ea typeface="Calibri" charset="0"/>
                <a:cs typeface="Calibri" charset="0"/>
              </a:rPr>
              <a:t>Supercomputing 2019</a:t>
            </a:r>
            <a:endParaRPr lang="en-US" sz="10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4394" y="4672527"/>
            <a:ext cx="1070421" cy="295342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buSzPct val="9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Hartwig</a:t>
            </a:r>
            <a:r>
              <a:rPr 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Anzt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7" y="2445721"/>
            <a:ext cx="2101625" cy="17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487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8034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96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3238194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0482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595" y="1301334"/>
            <a:ext cx="210775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Solver (for system               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3117" y="1301334"/>
            <a:ext cx="230319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Preconditioner (for matrix     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30" y="1822875"/>
            <a:ext cx="1037955" cy="180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975" y="1852003"/>
            <a:ext cx="761801" cy="1428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333" y="1368379"/>
            <a:ext cx="580874" cy="142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426" y="1368379"/>
            <a:ext cx="142838" cy="142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4434" y="2208087"/>
            <a:ext cx="980819" cy="180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111" y="2208087"/>
            <a:ext cx="704666" cy="180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59" y="2664139"/>
            <a:ext cx="790369" cy="199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6821" y="2649855"/>
            <a:ext cx="1076045" cy="228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431" y="4073935"/>
            <a:ext cx="1085567" cy="1523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358" y="4354731"/>
            <a:ext cx="1790234" cy="2285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6015" y="3628000"/>
            <a:ext cx="4841710" cy="1026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49" dirty="0"/>
              <a:t>All of them can be expressed as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Application of a linear operator* (</a:t>
            </a:r>
            <a:r>
              <a:rPr lang="en-US" sz="1349" dirty="0" err="1"/>
              <a:t>LinOp</a:t>
            </a:r>
            <a:r>
              <a:rPr lang="en-US" sz="1349" dirty="0"/>
              <a:t>)</a:t>
            </a:r>
          </a:p>
          <a:p>
            <a:pPr marL="214248" indent="-214248">
              <a:lnSpc>
                <a:spcPct val="150000"/>
              </a:lnSpc>
              <a:buFont typeface="Arial" charset="0"/>
              <a:buChar char="•"/>
            </a:pPr>
            <a:r>
              <a:rPr lang="en-US" sz="1349" dirty="0"/>
              <a:t>(non-linear) transformation applied to linear operator (Factory)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16015" y="4003489"/>
            <a:ext cx="4406345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2" name="Rounded Rectangle 21"/>
          <p:cNvSpPr/>
          <p:nvPr/>
        </p:nvSpPr>
        <p:spPr>
          <a:xfrm>
            <a:off x="616015" y="4316052"/>
            <a:ext cx="6735441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3" name="Rounded Rectangle 22"/>
          <p:cNvSpPr/>
          <p:nvPr/>
        </p:nvSpPr>
        <p:spPr>
          <a:xfrm>
            <a:off x="3429298" y="2604450"/>
            <a:ext cx="5204133" cy="2990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4" name="Rounded Rectangle 23"/>
          <p:cNvSpPr/>
          <p:nvPr/>
        </p:nvSpPr>
        <p:spPr>
          <a:xfrm>
            <a:off x="901691" y="1789855"/>
            <a:ext cx="7731740" cy="292397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9206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325842" y="2126115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Owner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92901" y="212611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Caller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09480" y="2559746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0" name="Rectangle 79"/>
          <p:cNvSpPr/>
          <p:nvPr/>
        </p:nvSpPr>
        <p:spPr>
          <a:xfrm>
            <a:off x="423295" y="2559746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81" name="Rectangle 80"/>
          <p:cNvSpPr/>
          <p:nvPr/>
        </p:nvSpPr>
        <p:spPr>
          <a:xfrm>
            <a:off x="1490263" y="2559746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82" name="Group 81"/>
          <p:cNvGrpSpPr/>
          <p:nvPr/>
        </p:nvGrpSpPr>
        <p:grpSpPr>
          <a:xfrm>
            <a:off x="1516327" y="3520426"/>
            <a:ext cx="191129" cy="191129"/>
            <a:chOff x="4475951" y="3771900"/>
            <a:chExt cx="359229" cy="359229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21292" y="3520426"/>
            <a:ext cx="191129" cy="191129"/>
            <a:chOff x="4475951" y="3771900"/>
            <a:chExt cx="359229" cy="35922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663626" y="2519855"/>
            <a:ext cx="280846" cy="32303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499" dirty="0"/>
              <a:t>=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185173" y="2681373"/>
            <a:ext cx="23516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611890" y="2861215"/>
            <a:ext cx="0" cy="554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0008" y="2861215"/>
            <a:ext cx="0" cy="55495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7778" y="1603815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Clone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90399" y="2126115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Owner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57458" y="212611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Caller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460419" y="2559746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62" name="Rectangle 61"/>
          <p:cNvSpPr/>
          <p:nvPr/>
        </p:nvSpPr>
        <p:spPr>
          <a:xfrm>
            <a:off x="3554819" y="2559746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63" name="Group 62"/>
          <p:cNvGrpSpPr/>
          <p:nvPr/>
        </p:nvGrpSpPr>
        <p:grpSpPr>
          <a:xfrm>
            <a:off x="2473784" y="3908536"/>
            <a:ext cx="191129" cy="191129"/>
            <a:chOff x="4475951" y="3771900"/>
            <a:chExt cx="359229" cy="35922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>
            <a:off x="2771299" y="2681373"/>
            <a:ext cx="71359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676446" y="2861215"/>
            <a:ext cx="0" cy="36850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594564" y="2861215"/>
            <a:ext cx="0" cy="36850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554819" y="3251801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2747286" y="3373428"/>
            <a:ext cx="73760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459785" y="3251801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581412" y="3578009"/>
            <a:ext cx="0" cy="2729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76446" y="2883061"/>
            <a:ext cx="534121" cy="2999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005013" y="3902982"/>
            <a:ext cx="1342868" cy="5075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after completion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15668" y="2126115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Owner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82727" y="212611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85688" y="2559746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80088" y="2559746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36" name="Group 35"/>
          <p:cNvGrpSpPr/>
          <p:nvPr/>
        </p:nvGrpSpPr>
        <p:grpSpPr>
          <a:xfrm>
            <a:off x="8100325" y="3908536"/>
            <a:ext cx="191129" cy="191129"/>
            <a:chOff x="4475951" y="3771900"/>
            <a:chExt cx="359229" cy="35922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 flipH="1">
            <a:off x="7853633" y="2681373"/>
            <a:ext cx="1814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201715" y="2861215"/>
            <a:ext cx="0" cy="36850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80088" y="3251801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07952" y="3578009"/>
            <a:ext cx="0" cy="2729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01716" y="2883061"/>
            <a:ext cx="534121" cy="2999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62129" y="2559746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9" dirty="0"/>
              <a:t>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296568" y="2681373"/>
            <a:ext cx="1814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22614" y="2861215"/>
            <a:ext cx="0" cy="36850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22614" y="2883061"/>
            <a:ext cx="534121" cy="2999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005925" y="3907492"/>
            <a:ext cx="191129" cy="191129"/>
            <a:chOff x="4475951" y="3771900"/>
            <a:chExt cx="359229" cy="359229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6985688" y="3251801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113552" y="3576965"/>
            <a:ext cx="0" cy="2729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572703" y="3505010"/>
            <a:ext cx="191129" cy="191129"/>
            <a:chOff x="4475951" y="3771900"/>
            <a:chExt cx="359229" cy="359229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>
            <a:off x="7683757" y="2852342"/>
            <a:ext cx="0" cy="54541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>
          <a:xfrm rot="10800000">
            <a:off x="7708479" y="3530977"/>
            <a:ext cx="603360" cy="466085"/>
          </a:xfrm>
          <a:prstGeom prst="arc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52" name="Arc 51"/>
          <p:cNvSpPr/>
          <p:nvPr/>
        </p:nvSpPr>
        <p:spPr>
          <a:xfrm rot="10800000" flipH="1">
            <a:off x="6999361" y="3530977"/>
            <a:ext cx="603360" cy="466085"/>
          </a:xfrm>
          <a:prstGeom prst="arc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17" name="TextBox 16"/>
          <p:cNvSpPr txBox="1"/>
          <p:nvPr/>
        </p:nvSpPr>
        <p:spPr>
          <a:xfrm>
            <a:off x="4769454" y="2126115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Owner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9081" y="212611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Caller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9475" y="2559746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0" name="Rectangle 19"/>
          <p:cNvSpPr/>
          <p:nvPr/>
        </p:nvSpPr>
        <p:spPr>
          <a:xfrm>
            <a:off x="5933875" y="2559746"/>
            <a:ext cx="243255" cy="243255"/>
          </a:xfrm>
          <a:prstGeom prst="rect">
            <a:avLst/>
          </a:prstGeom>
          <a:noFill/>
          <a:ln w="28575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grpSp>
        <p:nvGrpSpPr>
          <p:cNvPr id="21" name="Group 20"/>
          <p:cNvGrpSpPr/>
          <p:nvPr/>
        </p:nvGrpSpPr>
        <p:grpSpPr>
          <a:xfrm>
            <a:off x="5954110" y="3908536"/>
            <a:ext cx="191129" cy="191129"/>
            <a:chOff x="4475951" y="3771900"/>
            <a:chExt cx="359229" cy="35922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>
            <a:off x="5150356" y="2681373"/>
            <a:ext cx="713591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55502" y="2861215"/>
            <a:ext cx="0" cy="36850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33875" y="3251801"/>
            <a:ext cx="243255" cy="243255"/>
          </a:xfrm>
          <a:prstGeom prst="rect">
            <a:avLst/>
          </a:prstGeom>
          <a:noFill/>
          <a:ln w="2857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061739" y="3578009"/>
            <a:ext cx="0" cy="2729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55502" y="2883061"/>
            <a:ext cx="534121" cy="2999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work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80070" y="3221389"/>
            <a:ext cx="1253036" cy="2999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349" i="1" dirty="0">
                <a:solidFill>
                  <a:schemeClr val="accent6">
                    <a:lumMod val="75000"/>
                  </a:schemeClr>
                </a:solidFill>
              </a:rPr>
              <a:t>no more access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1200" y="160381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6349" y="1611880"/>
            <a:ext cx="605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Share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728" y="1603815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Give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951100" y="622970"/>
            <a:ext cx="243255" cy="243255"/>
          </a:xfrm>
          <a:prstGeom prst="rect">
            <a:avLst/>
          </a:prstGeom>
          <a:noFill/>
          <a:ln w="38100"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93" name="Rectangle 92"/>
          <p:cNvSpPr/>
          <p:nvPr/>
        </p:nvSpPr>
        <p:spPr>
          <a:xfrm>
            <a:off x="4962672" y="967511"/>
            <a:ext cx="243255" cy="243255"/>
          </a:xfrm>
          <a:prstGeom prst="rect">
            <a:avLst/>
          </a:prstGeom>
          <a:noFill/>
          <a:ln w="38100"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/>
          </a:p>
        </p:txBody>
      </p:sp>
      <p:sp>
        <p:nvSpPr>
          <p:cNvPr id="2" name="TextBox 1"/>
          <p:cNvSpPr txBox="1"/>
          <p:nvPr/>
        </p:nvSpPr>
        <p:spPr>
          <a:xfrm>
            <a:off x="5253266" y="619498"/>
            <a:ext cx="10951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actual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30062" y="940397"/>
            <a:ext cx="149060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“empty container”</a:t>
            </a: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Memory Management: Smart Pointers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4846341" y="2973592"/>
            <a:ext cx="191129" cy="191129"/>
            <a:chOff x="4475951" y="3771900"/>
            <a:chExt cx="359229" cy="35922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580881" y="3662723"/>
            <a:ext cx="191129" cy="191129"/>
            <a:chOff x="4475951" y="3771900"/>
            <a:chExt cx="359229" cy="359229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4475951" y="3771900"/>
              <a:ext cx="359229" cy="35922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>
              <a:off x="4475951" y="3771900"/>
              <a:ext cx="359229" cy="35922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7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420" y="865307"/>
            <a:ext cx="1285608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Matrix Formats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Dense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CSR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COO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SELLP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hybrid</a:t>
            </a:r>
            <a:endParaRPr lang="en-US" sz="1349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49430" y="865307"/>
            <a:ext cx="1249894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err="1" smtClean="0"/>
              <a:t>Krylov</a:t>
            </a:r>
            <a:r>
              <a:rPr lang="en-US" sz="1349" b="1" dirty="0" smtClean="0"/>
              <a:t> Solvers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BiCGSTAB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Flexible CG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GMRES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2037" y="892952"/>
            <a:ext cx="2673039" cy="113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Preconditioners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(Block-) 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Adaptive Precision Block-Jacobi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ILU(0) 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65420" y="2539431"/>
            <a:ext cx="2435795" cy="1545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Hardware </a:t>
            </a:r>
            <a:r>
              <a:rPr lang="en-US" sz="1349" b="1" dirty="0" err="1" smtClean="0"/>
              <a:t>Backends</a:t>
            </a:r>
            <a:endParaRPr lang="en-US" sz="1349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Reference (sequential, CPU)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OpenMP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CUDA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HIP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649430" y="2539431"/>
            <a:ext cx="1173270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Supported 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Linux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err="1" smtClean="0"/>
              <a:t>MacOS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Windows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962037" y="2539431"/>
            <a:ext cx="1661417" cy="1338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b="1" dirty="0" smtClean="0"/>
              <a:t>Software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349" dirty="0" smtClean="0"/>
              <a:t>MFEM</a:t>
            </a:r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349" dirty="0" err="1"/>
              <a:t>d</a:t>
            </a:r>
            <a:r>
              <a:rPr lang="en-US" sz="1349" dirty="0" err="1" smtClean="0"/>
              <a:t>eal.II</a:t>
            </a: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  <a:p>
            <a:pPr marL="285750" indent="-285750">
              <a:buFont typeface="Arial" charset="0"/>
              <a:buChar char="•"/>
            </a:pPr>
            <a:endParaRPr lang="en-US" sz="1349" dirty="0" smtClean="0"/>
          </a:p>
        </p:txBody>
      </p:sp>
      <p:pic>
        <p:nvPicPr>
          <p:cNvPr id="1026" name="Picture 2" descr="mf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633" y="261860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33" y="3627911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 smtClean="0"/>
              <a:t>Ginkgo Functionality (version 1.1.0)</a:t>
            </a:r>
            <a:endParaRPr lang="en-US" sz="2099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20" y="659094"/>
            <a:ext cx="6142748" cy="4070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" y="915001"/>
            <a:ext cx="21601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Include Ginkgo functionality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760" y="3260291"/>
            <a:ext cx="20229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executor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760" y="3688681"/>
            <a:ext cx="18312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Generate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" y="4117071"/>
            <a:ext cx="15261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Solve linear system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" y="2781935"/>
            <a:ext cx="19384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deal.ii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problem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>
          <a:xfrm flipV="1">
            <a:off x="2525903" y="795529"/>
            <a:ext cx="226441" cy="26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2388686" y="3410332"/>
            <a:ext cx="592258" cy="578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96824" y="3851515"/>
            <a:ext cx="705544" cy="41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91780" y="4292818"/>
            <a:ext cx="1089164" cy="137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388686" y="2432793"/>
            <a:ext cx="296129" cy="97753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5760" y="1822460"/>
            <a:ext cx="1697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Control Ginkgo solver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37648" y="2015950"/>
            <a:ext cx="864720" cy="132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Continuous Integration &amp; Continuous Benchmarking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6" y="725339"/>
            <a:ext cx="7096339" cy="39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9" y="1237517"/>
            <a:ext cx="3903933" cy="27050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8965" y="4320201"/>
            <a:ext cx="280576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>
                <a:hlinkClick r:id="rId3"/>
              </a:rPr>
              <a:t>https://ginkgo-</a:t>
            </a:r>
            <a:r>
              <a:rPr lang="en-US" sz="1349" dirty="0" err="1">
                <a:hlinkClick r:id="rId3"/>
              </a:rPr>
              <a:t>project.github.io</a:t>
            </a:r>
            <a:r>
              <a:rPr lang="en-US" sz="1349" dirty="0">
                <a:hlinkClick r:id="rId3"/>
              </a:rPr>
              <a:t>/</a:t>
            </a:r>
            <a:r>
              <a:rPr lang="en-US" sz="1349" dirty="0" err="1">
                <a:hlinkClick r:id="rId3"/>
              </a:rPr>
              <a:t>gpe</a:t>
            </a:r>
            <a:r>
              <a:rPr lang="en-US" sz="1349" dirty="0">
                <a:hlinkClick r:id="rId3"/>
              </a:rPr>
              <a:t>/</a:t>
            </a:r>
            <a:endParaRPr lang="en-US" sz="1349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75" y="1034282"/>
            <a:ext cx="3367694" cy="1673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89" y="2939883"/>
            <a:ext cx="3491932" cy="170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0" y="4170928"/>
            <a:ext cx="536615" cy="536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Performance Explorer (GPE)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072" y="735975"/>
            <a:ext cx="415690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Allows anyone to access &amp; visualize Ginkgo Performance data in a browser.</a:t>
            </a:r>
          </a:p>
        </p:txBody>
      </p:sp>
    </p:spTree>
    <p:extLst>
      <p:ext uri="{BB962C8B-B14F-4D97-AF65-F5344CB8AC3E}">
        <p14:creationId xmlns:p14="http://schemas.microsoft.com/office/powerpoint/2010/main" val="20550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82817" y="892952"/>
            <a:ext cx="3826689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Static polymorphism for templating precisions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300" dirty="0" err="1"/>
              <a:t>ValueType</a:t>
            </a:r>
            <a:r>
              <a:rPr lang="en-US" sz="1300" dirty="0"/>
              <a:t> (By default: Z,C,D,S), Integer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Smart pointers to avoid memory leaks </a:t>
            </a:r>
          </a:p>
          <a:p>
            <a:pPr marL="257175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Runtime polymorphism for </a:t>
            </a:r>
            <a:r>
              <a:rPr lang="en-US" sz="1300" dirty="0">
                <a:solidFill>
                  <a:srgbClr val="7030A0"/>
                </a:solidFill>
              </a:rPr>
              <a:t>operators</a:t>
            </a:r>
            <a:r>
              <a:rPr lang="en-US" sz="1300" dirty="0"/>
              <a:t> and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</a:rPr>
              <a:t>kernels</a:t>
            </a:r>
            <a:r>
              <a:rPr lang="en-US" sz="1300" dirty="0"/>
              <a:t> 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Kernels have the same signature </a:t>
            </a:r>
            <a:br>
              <a:rPr lang="en-US" sz="1300" dirty="0"/>
            </a:br>
            <a:r>
              <a:rPr lang="en-US" sz="1300" dirty="0"/>
              <a:t>for different architectures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Executor</a:t>
            </a:r>
            <a:r>
              <a:rPr lang="en-US" sz="1300" dirty="0"/>
              <a:t> determines which kernel is used</a:t>
            </a:r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300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endParaRPr lang="en-US" sz="1300" dirty="0"/>
          </a:p>
          <a:p>
            <a:pPr marL="600075" lvl="1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b="1" dirty="0" err="1">
                <a:solidFill>
                  <a:srgbClr val="7030A0"/>
                </a:solidFill>
              </a:rPr>
              <a:t>LinOp</a:t>
            </a:r>
            <a:r>
              <a:rPr lang="en-US" sz="1300" dirty="0"/>
              <a:t> class for any linear operator: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Matrices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Solvers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en-US" sz="1300" dirty="0"/>
              <a:t>Preconditioners</a:t>
            </a:r>
          </a:p>
          <a:p>
            <a:pPr marL="942975" lvl="2" indent="-257175">
              <a:spcAft>
                <a:spcPts val="450"/>
              </a:spcAft>
              <a:buFont typeface="Arial" charset="0"/>
              <a:buChar char="•"/>
            </a:pPr>
            <a:r>
              <a:rPr lang="is-IS" sz="1300" dirty="0"/>
              <a:t>…</a:t>
            </a:r>
            <a:endParaRPr 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87568" y="3562780"/>
            <a:ext cx="792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solidFill>
                  <a:srgbClr val="7030A0"/>
                </a:solidFill>
              </a:rPr>
              <a:t>generate</a:t>
            </a:r>
          </a:p>
          <a:p>
            <a:r>
              <a:rPr lang="en-US" sz="1300" i="1" dirty="0">
                <a:solidFill>
                  <a:srgbClr val="7030A0"/>
                </a:solidFill>
              </a:rPr>
              <a:t>apply</a:t>
            </a:r>
          </a:p>
          <a:p>
            <a:r>
              <a:rPr lang="is-IS" sz="1300" i="1" dirty="0">
                <a:solidFill>
                  <a:srgbClr val="7030A0"/>
                </a:solidFill>
              </a:rPr>
              <a:t>…</a:t>
            </a:r>
            <a:endParaRPr lang="en-US" sz="1300" i="1" dirty="0">
              <a:solidFill>
                <a:srgbClr val="7030A0"/>
              </a:solidFill>
            </a:endParaRPr>
          </a:p>
          <a:p>
            <a:endParaRPr lang="en-US" sz="13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5728" y="2687221"/>
            <a:ext cx="2172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</a:rPr>
              <a:t>Determines where Data lives 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</a:rPr>
              <a:t>&amp; operations are executed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894586" y="2728396"/>
            <a:ext cx="748667" cy="1185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34310" y="3540826"/>
            <a:ext cx="748667" cy="1185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Overview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282" y="861559"/>
            <a:ext cx="4105804" cy="4998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Open-source C++ framework for sparse linear algebra.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Sparse linear solvers, preconditioners, </a:t>
            </a:r>
            <a:r>
              <a:rPr lang="en-US" sz="1300" dirty="0" err="1">
                <a:latin typeface="Calibri" charset="0"/>
                <a:ea typeface="Calibri" charset="0"/>
                <a:cs typeface="Calibri" charset="0"/>
              </a:rPr>
              <a:t>SpMV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etc.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Generic algorithm implementation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:</a:t>
            </a:r>
            <a:br>
              <a:rPr lang="en-US" sz="13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    + reference kernels for checking correctness;</a:t>
            </a:r>
            <a:br>
              <a:rPr lang="en-US" sz="13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    +  architecture-specific highly optimized kernels.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Focused on Multicore and </a:t>
            </a:r>
            <a:r>
              <a:rPr lang="en-US" sz="1300" dirty="0" err="1">
                <a:latin typeface="Calibri" charset="0"/>
                <a:ea typeface="Calibri" charset="0"/>
                <a:cs typeface="Calibri" charset="0"/>
              </a:rPr>
              <a:t>Manycore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accelerators;</a:t>
            </a: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Software quality and sustainability efforts </a:t>
            </a:r>
            <a:br>
              <a:rPr lang="en-US" sz="13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guided by </a:t>
            </a:r>
            <a:r>
              <a:rPr lang="en-US" sz="1300" dirty="0" err="1">
                <a:latin typeface="Calibri" charset="0"/>
                <a:ea typeface="Calibri" charset="0"/>
                <a:cs typeface="Calibri" charset="0"/>
              </a:rPr>
              <a:t>xSDK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community policies</a:t>
            </a: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:</a:t>
            </a:r>
            <a:br>
              <a:rPr lang="en-US" sz="1300" dirty="0" smtClean="0">
                <a:latin typeface="Calibri" charset="0"/>
                <a:ea typeface="Calibri" charset="0"/>
                <a:cs typeface="Calibri" charset="0"/>
              </a:rPr>
            </a:br>
            <a:endParaRPr lang="en-US" sz="400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300" dirty="0" smtClean="0">
                <a:latin typeface="Calibri" charset="0"/>
                <a:ea typeface="Calibri" charset="0"/>
                <a:cs typeface="Calibri" charset="0"/>
              </a:rPr>
            </a:b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3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endParaRPr lang="en-US" sz="1300" dirty="0" smtClean="0">
              <a:latin typeface="Calibri" charset="0"/>
              <a:ea typeface="Calibri" charset="0"/>
              <a:cs typeface="Calibri" charset="0"/>
            </a:endParaRPr>
          </a:p>
          <a:p>
            <a:pPr marL="599895" lvl="1" indent="-257098">
              <a:spcAft>
                <a:spcPts val="450"/>
              </a:spcAft>
              <a:buFont typeface="Arial" charset="0"/>
              <a:buChar char="•"/>
            </a:pPr>
            <a:r>
              <a:rPr lang="en-US" sz="13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300" dirty="0">
                <a:latin typeface="Calibri" charset="0"/>
                <a:ea typeface="Calibri" charset="0"/>
                <a:cs typeface="Calibri" charset="0"/>
              </a:rPr>
            </a:b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spcAft>
                <a:spcPts val="450"/>
              </a:spcAft>
              <a:buFont typeface="Arial" charset="0"/>
              <a:buChar char="•"/>
            </a:pP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pPr marL="257098" indent="-257098">
              <a:buFont typeface="Arial" charset="0"/>
              <a:buChar char="•"/>
            </a:pPr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pic>
        <p:nvPicPr>
          <p:cNvPr id="28" name="Picture 27" descr="mage result for cm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03" y="3496302"/>
            <a:ext cx="893798" cy="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54" y="4150342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mage result for doxygen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7" b="34866"/>
          <a:stretch/>
        </p:blipFill>
        <p:spPr bwMode="auto">
          <a:xfrm>
            <a:off x="1082443" y="3318413"/>
            <a:ext cx="905924" cy="3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46" y="2283144"/>
            <a:ext cx="634395" cy="6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mage result for open sou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4" y="2847230"/>
            <a:ext cx="465304" cy="4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mage result for githu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98" y="2791680"/>
            <a:ext cx="457403" cy="45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mage result for continuous integration CI logo gi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3" t="5951" r="33030" b="25565"/>
          <a:stretch/>
        </p:blipFill>
        <p:spPr bwMode="auto">
          <a:xfrm>
            <a:off x="2161735" y="4107022"/>
            <a:ext cx="429041" cy="4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94551" y="2926449"/>
            <a:ext cx="90762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hlinkClick r:id="rId10"/>
              </a:rPr>
              <a:t>https://xsdk.info/</a:t>
            </a:r>
            <a:endParaRPr lang="en-US" sz="788" dirty="0"/>
          </a:p>
        </p:txBody>
      </p:sp>
      <p:pic>
        <p:nvPicPr>
          <p:cNvPr id="36" name="Picture 35" descr="SD 3-Clause &quot;New&quot; or &quot;Revised&quot;/&quot;Modified&quot; Licen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61" y="2855538"/>
            <a:ext cx="398805" cy="3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355210" y="921806"/>
            <a:ext cx="4233053" cy="1823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/>
          <a:stretch/>
        </p:blipFill>
        <p:spPr>
          <a:xfrm>
            <a:off x="4493209" y="947433"/>
            <a:ext cx="4226879" cy="182335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/>
          <a:stretch/>
        </p:blipFill>
        <p:spPr>
          <a:xfrm>
            <a:off x="396538" y="2796416"/>
            <a:ext cx="4271802" cy="192054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/>
          <a:stretch/>
        </p:blipFill>
        <p:spPr>
          <a:xfrm>
            <a:off x="4588263" y="2814416"/>
            <a:ext cx="4202287" cy="188454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-2957" r="33534" b="85571"/>
          <a:stretch/>
        </p:blipFill>
        <p:spPr>
          <a:xfrm>
            <a:off x="854260" y="870551"/>
            <a:ext cx="2209691" cy="51992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554907" y="301405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435032" y="1547623"/>
            <a:ext cx="4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787225" y="1437942"/>
            <a:ext cx="597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hybrid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809366" y="3065311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ELL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Ginkgo </a:t>
            </a:r>
            <a:r>
              <a:rPr lang="en-US" sz="2099" b="1" dirty="0" err="1"/>
              <a:t>SpMV</a:t>
            </a:r>
            <a:r>
              <a:rPr lang="en-US" sz="2099" b="1" dirty="0"/>
              <a:t> Performance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" y="915770"/>
            <a:ext cx="6463936" cy="3290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637" y="4206749"/>
            <a:ext cx="812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Anzt</a:t>
            </a:r>
            <a:r>
              <a:rPr lang="en-US" sz="1200" i="1" dirty="0"/>
              <a:t>, </a:t>
            </a:r>
            <a:r>
              <a:rPr lang="en-US" sz="1200" i="1" dirty="0" err="1"/>
              <a:t>Cojean</a:t>
            </a:r>
            <a:r>
              <a:rPr lang="en-US" sz="1200" i="1" dirty="0"/>
              <a:t>, Chen, </a:t>
            </a:r>
            <a:r>
              <a:rPr lang="en-US" sz="1200" i="1" dirty="0" err="1"/>
              <a:t>Dongarra</a:t>
            </a:r>
            <a:r>
              <a:rPr lang="en-US" sz="1200" i="1" dirty="0"/>
              <a:t>, </a:t>
            </a:r>
            <a:r>
              <a:rPr lang="en-US" sz="1200" i="1" dirty="0" err="1"/>
              <a:t>Flegar</a:t>
            </a:r>
            <a:r>
              <a:rPr lang="en-US" sz="1200" i="1" dirty="0"/>
              <a:t>, </a:t>
            </a:r>
            <a:r>
              <a:rPr lang="en-US" sz="1200" i="1" dirty="0" err="1"/>
              <a:t>Nayak</a:t>
            </a:r>
            <a:r>
              <a:rPr lang="en-US" sz="1200" i="1" dirty="0"/>
              <a:t>, </a:t>
            </a:r>
            <a:r>
              <a:rPr lang="en-US" sz="1200" i="1" dirty="0" err="1"/>
              <a:t>Tomov</a:t>
            </a:r>
            <a:r>
              <a:rPr lang="en-US" sz="1200" i="1" dirty="0"/>
              <a:t>, Tsai, Wang</a:t>
            </a:r>
            <a:r>
              <a:rPr lang="en-US" sz="1200" dirty="0"/>
              <a:t>: </a:t>
            </a:r>
            <a:r>
              <a:rPr lang="en-US" sz="1200" b="1" dirty="0"/>
              <a:t>Load-balancing Sparse Matrix Vector Product Kernels on GPUs</a:t>
            </a:r>
            <a:r>
              <a:rPr lang="en-US" sz="1200" dirty="0"/>
              <a:t>, </a:t>
            </a:r>
            <a:r>
              <a:rPr lang="en-US" sz="1200" dirty="0" smtClean="0"/>
              <a:t>TOPC, 2019.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29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</a:t>
            </a:r>
            <a:r>
              <a:rPr lang="en-US" sz="1013" dirty="0" smtClean="0">
                <a:solidFill>
                  <a:schemeClr val="accent6">
                    <a:lumMod val="75000"/>
                  </a:schemeClr>
                </a:solidFill>
              </a:rPr>
              <a:t>v.0.5.0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</a:t>
            </a:r>
            <a:r>
              <a:rPr lang="en-US" sz="1013" dirty="0" smtClean="0"/>
              <a:t>v.1.1.0 release</a:t>
            </a:r>
          </a:p>
          <a:p>
            <a:pPr>
              <a:spcAft>
                <a:spcPts val="150"/>
              </a:spcAft>
            </a:pPr>
            <a:r>
              <a:rPr lang="en-US" sz="1013" dirty="0" smtClean="0"/>
              <a:t>MFEM Finite Element </a:t>
            </a:r>
            <a:r>
              <a:rPr lang="en-US" sz="1013" dirty="0"/>
              <a:t>Software integration </a:t>
            </a:r>
            <a:r>
              <a:rPr lang="en-US" sz="1013" dirty="0" smtClean="0"/>
              <a:t>example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accent6">
                    <a:lumMod val="75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accent6">
                    <a:lumMod val="75000"/>
                  </a:schemeClr>
                </a:solidFill>
              </a:rPr>
              <a:t>11/2019</a:t>
            </a:r>
            <a:endParaRPr lang="en-US" sz="1013" i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60" y="2413987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79" y="422634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fe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8" y="3118074"/>
            <a:ext cx="567497" cy="56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510" y="1990557"/>
            <a:ext cx="1156675" cy="2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md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7" y="3196836"/>
            <a:ext cx="628168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Graphics processing unit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24" y="1405146"/>
            <a:ext cx="671721" cy="5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Past, Present, Future</a:t>
            </a:r>
            <a:r>
              <a:rPr lang="is-IS" sz="2099" b="1" dirty="0"/>
              <a:t>…</a:t>
            </a:r>
            <a:endParaRPr lang="en-US" sz="2099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0574" y="792593"/>
            <a:ext cx="4063933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Start library design discussions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Initial C++ usage tests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accent6">
                    <a:lumMod val="75000"/>
                  </a:schemeClr>
                </a:solidFill>
              </a:rPr>
              <a:t>"First bits in the bucket” </a:t>
            </a:r>
            <a:r>
              <a:rPr lang="en-US" sz="1013" dirty="0">
                <a:hlinkClick r:id="rId3"/>
              </a:rPr>
              <a:t>https://github.com/ginkgo-project/ginkgo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Ginkgo name decision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Continuous Integration (CI)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Performance Explorer (GPE) </a:t>
            </a:r>
            <a:r>
              <a:rPr lang="en-US" sz="1013" dirty="0">
                <a:hlinkClick r:id="rId4"/>
              </a:rPr>
              <a:t>https://ginkgo-project.github.io/gpe/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Continuous Benchmarking (CB)</a:t>
            </a:r>
          </a:p>
          <a:p>
            <a:pPr>
              <a:spcAft>
                <a:spcPts val="150"/>
              </a:spcAft>
            </a:pPr>
            <a:r>
              <a:rPr lang="en-US" sz="1013" dirty="0" err="1"/>
              <a:t>deal.ii</a:t>
            </a:r>
            <a:r>
              <a:rPr lang="en-US" sz="1013" dirty="0"/>
              <a:t> Finite Element Software integration example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Project Webpage </a:t>
            </a:r>
            <a:r>
              <a:rPr lang="en-US" sz="1013" dirty="0">
                <a:hlinkClick r:id="rId5"/>
              </a:rPr>
              <a:t>https://ginkgo-project.github.io/</a:t>
            </a:r>
            <a:endParaRPr lang="en-US" sz="1013" dirty="0"/>
          </a:p>
          <a:p>
            <a:pPr>
              <a:spcAft>
                <a:spcPts val="150"/>
              </a:spcAft>
            </a:pPr>
            <a:r>
              <a:rPr lang="en-US" sz="1013" dirty="0"/>
              <a:t>PAPI SDE integration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v.1.0.0 release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Ginkgo approved for </a:t>
            </a:r>
            <a:r>
              <a:rPr lang="en-US" sz="1013" dirty="0" err="1">
                <a:solidFill>
                  <a:schemeClr val="accent6">
                    <a:lumMod val="75000"/>
                  </a:schemeClr>
                </a:solidFill>
              </a:rPr>
              <a:t>xSDK</a:t>
            </a: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 release </a:t>
            </a:r>
            <a:r>
              <a:rPr lang="en-US" sz="1013" dirty="0" smtClean="0">
                <a:solidFill>
                  <a:schemeClr val="accent6">
                    <a:lumMod val="75000"/>
                  </a:schemeClr>
                </a:solidFill>
              </a:rPr>
              <a:t>v.0.5.0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Ginkgo </a:t>
            </a:r>
            <a:r>
              <a:rPr lang="en-US" sz="1013" dirty="0" smtClean="0"/>
              <a:t>v.1.1.0 release</a:t>
            </a:r>
          </a:p>
          <a:p>
            <a:pPr>
              <a:spcAft>
                <a:spcPts val="150"/>
              </a:spcAft>
            </a:pPr>
            <a:r>
              <a:rPr lang="en-US" sz="1013" dirty="0" smtClean="0"/>
              <a:t>MFEM Finite Element </a:t>
            </a:r>
            <a:r>
              <a:rPr lang="en-US" sz="1013" dirty="0"/>
              <a:t>Software integration </a:t>
            </a:r>
            <a:r>
              <a:rPr lang="en-US" sz="1013" dirty="0" smtClean="0"/>
              <a:t>example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accent6">
                    <a:lumMod val="75000"/>
                  </a:schemeClr>
                </a:solidFill>
              </a:rPr>
              <a:t>HIP executor</a:t>
            </a:r>
          </a:p>
          <a:p>
            <a:pPr>
              <a:spcAft>
                <a:spcPts val="150"/>
              </a:spcAft>
            </a:pPr>
            <a:r>
              <a:rPr lang="en-US" sz="1013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PetSC</a:t>
            </a:r>
            <a:r>
              <a:rPr lang="en-US" sz="1013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</a:t>
            </a:r>
          </a:p>
          <a:p>
            <a:pPr>
              <a:spcAft>
                <a:spcPts val="150"/>
              </a:spcAft>
            </a:pP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Trilinos</a:t>
            </a: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integration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FEAST sparse </a:t>
            </a:r>
            <a:r>
              <a:rPr lang="en-US" sz="1013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eigensolver</a:t>
            </a:r>
            <a:endParaRPr lang="en-US" sz="1013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Multi-GPU executor?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52337" y="792593"/>
            <a:ext cx="628698" cy="351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05/2017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10/2017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11/2017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07/2018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09/2018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12/2018</a:t>
            </a:r>
          </a:p>
          <a:p>
            <a:pPr>
              <a:spcAft>
                <a:spcPts val="150"/>
              </a:spcAft>
            </a:pPr>
            <a:r>
              <a:rPr lang="en-US" sz="1013" dirty="0"/>
              <a:t>01/2019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05/2019</a:t>
            </a:r>
          </a:p>
          <a:p>
            <a:pPr>
              <a:spcAft>
                <a:spcPts val="150"/>
              </a:spcAft>
            </a:pPr>
            <a:r>
              <a:rPr lang="en-US" sz="1013" dirty="0">
                <a:solidFill>
                  <a:schemeClr val="accent6">
                    <a:lumMod val="75000"/>
                  </a:schemeClr>
                </a:solidFill>
              </a:rPr>
              <a:t>07/2019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/>
              <a:t>10/2019</a:t>
            </a:r>
          </a:p>
          <a:p>
            <a:pPr>
              <a:spcAft>
                <a:spcPts val="150"/>
              </a:spcAft>
            </a:pPr>
            <a:r>
              <a:rPr lang="en-US" sz="1013" i="1" dirty="0" smtClean="0">
                <a:solidFill>
                  <a:schemeClr val="accent6">
                    <a:lumMod val="75000"/>
                  </a:schemeClr>
                </a:solidFill>
              </a:rPr>
              <a:t>11/2019</a:t>
            </a:r>
            <a:endParaRPr lang="en-US" sz="1013" i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  <a:p>
            <a:pPr>
              <a:spcAft>
                <a:spcPts val="150"/>
              </a:spcAft>
            </a:pPr>
            <a:r>
              <a:rPr lang="en-US" sz="10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06/2020</a:t>
            </a:r>
          </a:p>
        </p:txBody>
      </p:sp>
      <p:pic>
        <p:nvPicPr>
          <p:cNvPr id="98" name="Picture 2" descr="mage result for x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60" y="2413987"/>
            <a:ext cx="848154" cy="8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mage result for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79" y="422634"/>
            <a:ext cx="902805" cy="9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fe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8" y="3118074"/>
            <a:ext cx="567497" cy="56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510" y="1990557"/>
            <a:ext cx="1156675" cy="2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md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7" y="3196836"/>
            <a:ext cx="628168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Graphics processing unit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24" y="1405146"/>
            <a:ext cx="671721" cy="5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62" y="1344355"/>
            <a:ext cx="4458027" cy="2972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35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69604" y="2652060"/>
            <a:ext cx="1250983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SpMV</a:t>
            </a:r>
            <a:endParaRPr lang="en-US" sz="1013" dirty="0"/>
          </a:p>
          <a:p>
            <a:pPr marL="214313" indent="-214313">
              <a:buFont typeface="Arial" charset="0"/>
              <a:buChar char="•"/>
            </a:pPr>
            <a:r>
              <a:rPr lang="en-US" sz="1013" dirty="0"/>
              <a:t>Solver kernels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13" dirty="0" err="1"/>
              <a:t>Precond</a:t>
            </a:r>
            <a:r>
              <a:rPr lang="en-US" sz="1013" dirty="0"/>
              <a:t> kernels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013" dirty="0"/>
              <a:t>…</a:t>
            </a:r>
            <a:endParaRPr lang="en-US" sz="1013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2062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1753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73314" y="2441966"/>
            <a:ext cx="1553247" cy="1384995"/>
            <a:chOff x="1784194" y="1355082"/>
            <a:chExt cx="2932771" cy="1846660"/>
          </a:xfrm>
        </p:grpSpPr>
        <p:sp>
          <p:nvSpPr>
            <p:cNvPr id="33" name="Rounded Rectangle 32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AMD-GPU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92820" y="1355082"/>
              <a:ext cx="69977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HIP</a:t>
              </a: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6443902" y="2182724"/>
            <a:ext cx="743900" cy="20833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Separate Algorithm from Kernels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94477" y="688111"/>
            <a:ext cx="2199578" cy="1384995"/>
            <a:chOff x="1784194" y="1355082"/>
            <a:chExt cx="2932771" cy="1846660"/>
          </a:xfrm>
        </p:grpSpPr>
        <p:sp>
          <p:nvSpPr>
            <p:cNvPr id="2" name="Rounded Rectangle 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rgbClr val="FFC000">
                <a:alpha val="36078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77587" y="1657509"/>
              <a:ext cx="2195474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Library Infrastructure</a:t>
              </a:r>
            </a:p>
            <a:p>
              <a:r>
                <a:rPr lang="en-US" sz="1013" dirty="0"/>
                <a:t>Algorithm Implementations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Iterative Solvers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Preconditioners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9341" y="1355082"/>
              <a:ext cx="581784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583" y="2422766"/>
            <a:ext cx="1553247" cy="1384995"/>
            <a:chOff x="1784194" y="1355082"/>
            <a:chExt cx="2932771" cy="1846660"/>
          </a:xfrm>
        </p:grpSpPr>
        <p:sp>
          <p:nvSpPr>
            <p:cNvPr id="10" name="Rounded Rectangle 9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4194" y="1635206"/>
              <a:ext cx="2406846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NVIDIA-GPU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91362" y="1355082"/>
              <a:ext cx="9419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CUDA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9604" y="2441966"/>
            <a:ext cx="1553247" cy="1384995"/>
            <a:chOff x="1784194" y="1355082"/>
            <a:chExt cx="2932771" cy="1846660"/>
          </a:xfrm>
        </p:grpSpPr>
        <p:sp>
          <p:nvSpPr>
            <p:cNvPr id="14" name="Rounded Rectangle 13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Reference kernels 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2342" y="1355082"/>
              <a:ext cx="138381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Reference</a:t>
              </a:r>
              <a:endParaRPr lang="en-US" sz="1013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71949" y="2422766"/>
            <a:ext cx="1553247" cy="1384995"/>
            <a:chOff x="1784194" y="1355082"/>
            <a:chExt cx="2932771" cy="1846660"/>
          </a:xfrm>
        </p:grpSpPr>
        <p:sp>
          <p:nvSpPr>
            <p:cNvPr id="18" name="Rounded Rectangle 17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 err="1"/>
                <a:t>OpenMP</a:t>
              </a:r>
              <a:r>
                <a:rPr lang="en-US" sz="1013" dirty="0"/>
                <a:t>-kernels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34156" y="1355082"/>
              <a:ext cx="124458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/>
                <a:t>OpenMP</a:t>
              </a:r>
              <a:endParaRPr lang="en-US" sz="1013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73314" y="2441966"/>
            <a:ext cx="1553247" cy="1384995"/>
            <a:chOff x="1784194" y="1355082"/>
            <a:chExt cx="2932771" cy="1846660"/>
          </a:xfrm>
        </p:grpSpPr>
        <p:sp>
          <p:nvSpPr>
            <p:cNvPr id="22" name="Rounded Rectangle 21"/>
            <p:cNvSpPr/>
            <p:nvPr/>
          </p:nvSpPr>
          <p:spPr>
            <a:xfrm>
              <a:off x="1784194" y="1355082"/>
              <a:ext cx="2932771" cy="18466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84194" y="1635206"/>
              <a:ext cx="2362050" cy="1162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AMD-GPU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SpMV</a:t>
              </a:r>
              <a:endParaRPr lang="en-US" sz="1013" dirty="0"/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/>
                <a:t>Solver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en-US" sz="1013" dirty="0" err="1"/>
                <a:t>Precond</a:t>
              </a:r>
              <a:r>
                <a:rPr lang="en-US" sz="1013" dirty="0"/>
                <a:t> kernels</a:t>
              </a:r>
            </a:p>
            <a:p>
              <a:pPr marL="214313" indent="-214313">
                <a:buFont typeface="Arial" charset="0"/>
                <a:buChar char="•"/>
              </a:pPr>
              <a:r>
                <a:rPr lang="is-IS" sz="1013" dirty="0"/>
                <a:t>…</a:t>
              </a:r>
              <a:endParaRPr lang="en-US" sz="1013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92820" y="1355082"/>
              <a:ext cx="699777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b="1" dirty="0"/>
                <a:t>HIP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4837299" y="2178153"/>
            <a:ext cx="239985" cy="174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0852" y="2164250"/>
            <a:ext cx="58544" cy="188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3902" y="2182724"/>
            <a:ext cx="743900" cy="20833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470683" y="2185610"/>
            <a:ext cx="993146" cy="225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4314" y="755907"/>
            <a:ext cx="24721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Library core contains architecture-agnostic </a:t>
            </a:r>
            <a:br>
              <a:rPr lang="en-US" sz="1013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bg2">
                    <a:lumMod val="50000"/>
                  </a:schemeClr>
                </a:solidFill>
              </a:rPr>
              <a:t>algorithm implementation;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14" y="1271880"/>
            <a:ext cx="269336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Runtime polymorphism selects the right </a:t>
            </a: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kernel </a:t>
            </a:r>
            <a:br>
              <a:rPr lang="en-US" sz="1013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13">
                <a:solidFill>
                  <a:schemeClr val="accent1">
                    <a:lumMod val="75000"/>
                  </a:schemeClr>
                </a:solidFill>
              </a:rPr>
              <a:t>depending </a:t>
            </a:r>
            <a:r>
              <a:rPr lang="en-US" sz="1013" dirty="0">
                <a:solidFill>
                  <a:schemeClr val="accent1">
                    <a:lumMod val="75000"/>
                  </a:schemeClr>
                </a:solidFill>
              </a:rPr>
              <a:t>on the target architecture;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14" y="1946625"/>
            <a:ext cx="2337499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Architecture-specific kernels execute the</a:t>
            </a:r>
            <a:br>
              <a:rPr lang="en-US" sz="1013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013" dirty="0">
                <a:solidFill>
                  <a:schemeClr val="accent5">
                    <a:lumMod val="50000"/>
                  </a:schemeClr>
                </a:solidFill>
              </a:rPr>
              <a:t>algorithm on target architecture;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9975" y="3850484"/>
            <a:ext cx="1707519" cy="715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 are sequential </a:t>
            </a:r>
            <a:b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kernels to check </a:t>
            </a: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correctness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of algorithm design and </a:t>
            </a:r>
            <a:b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13">
                <a:solidFill>
                  <a:schemeClr val="tx1">
                    <a:lumMod val="50000"/>
                    <a:lumOff val="50000"/>
                  </a:schemeClr>
                </a:solidFill>
              </a:rPr>
              <a:t>optimized kernels;</a:t>
            </a:r>
            <a:endParaRPr lang="en-US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76467" y="3875324"/>
            <a:ext cx="22878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architecture-specific kernels;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0877" y="2810264"/>
            <a:ext cx="58541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K</a:t>
            </a:r>
            <a:r>
              <a:rPr lang="en-US" sz="1013" b="1"/>
              <a:t>ernels</a:t>
            </a:r>
            <a:endParaRPr lang="en-US" sz="1013" b="1" dirty="0"/>
          </a:p>
        </p:txBody>
      </p:sp>
      <p:pic>
        <p:nvPicPr>
          <p:cNvPr id="39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01" y="4089943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Left-Up Arrow 39"/>
          <p:cNvSpPr/>
          <p:nvPr/>
        </p:nvSpPr>
        <p:spPr>
          <a:xfrm>
            <a:off x="3597825" y="4121585"/>
            <a:ext cx="971626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Left-Up Arrow 40"/>
          <p:cNvSpPr/>
          <p:nvPr/>
        </p:nvSpPr>
        <p:spPr>
          <a:xfrm>
            <a:off x="4660220" y="4121585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3" name="Picture 2" descr="mage result for googl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30" y="4062511"/>
            <a:ext cx="937551" cy="4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eft-Up Arrow 41"/>
          <p:cNvSpPr/>
          <p:nvPr/>
        </p:nvSpPr>
        <p:spPr>
          <a:xfrm>
            <a:off x="6429080" y="4089943"/>
            <a:ext cx="1704053" cy="59331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625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156680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308" y="1301334"/>
            <a:ext cx="174573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49" dirty="0"/>
              <a:t>Matrix-Vector Product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07" y="1840800"/>
            <a:ext cx="771324" cy="14283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3071" y="-136084"/>
            <a:ext cx="7562612" cy="1029036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99" b="1" dirty="0"/>
              <a:t>Core Concept: Linear Operators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93072" y="645544"/>
            <a:ext cx="2104148" cy="7367"/>
          </a:xfrm>
          <a:prstGeom prst="line">
            <a:avLst/>
          </a:prstGeom>
          <a:ln w="63500">
            <a:solidFill>
              <a:srgbClr val="F3B0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49" y="192358"/>
            <a:ext cx="1987484" cy="4605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3072" y="735975"/>
            <a:ext cx="4273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/>
              <a:t>We express everything as Linear Operator and leverage C++ class inheritance.</a:t>
            </a:r>
          </a:p>
        </p:txBody>
      </p:sp>
    </p:spTree>
    <p:extLst>
      <p:ext uri="{BB962C8B-B14F-4D97-AF65-F5344CB8AC3E}">
        <p14:creationId xmlns:p14="http://schemas.microsoft.com/office/powerpoint/2010/main" val="34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L2012-Oran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8CFD26D9-3FBB-3E4D-BFB8-DE4BE1754B4C}" vid="{4796D9FA-43C9-B345-83B4-6CF85F51E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ICL_16_9</Template>
  <TotalTime>7273</TotalTime>
  <Words>960</Words>
  <Application>Microsoft Macintosh PowerPoint</Application>
  <PresentationFormat>On-screen Show (16:9)</PresentationFormat>
  <Paragraphs>347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ICL2012-Orange</vt:lpstr>
      <vt:lpstr>The Ginkgo Sparse Linear Algebra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Sparse Matrix Vector Multiply</dc:title>
  <dc:subject/>
  <dc:creator>Microsoft Office User</dc:creator>
  <cp:keywords/>
  <dc:description/>
  <cp:lastModifiedBy>Microsoft Office User</cp:lastModifiedBy>
  <cp:revision>197</cp:revision>
  <cp:lastPrinted>2018-08-18T08:43:43Z</cp:lastPrinted>
  <dcterms:created xsi:type="dcterms:W3CDTF">2017-08-07T08:15:23Z</dcterms:created>
  <dcterms:modified xsi:type="dcterms:W3CDTF">2019-11-12T14:12:46Z</dcterms:modified>
  <cp:category/>
</cp:coreProperties>
</file>